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3716000" cx="2438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1E4C8C-8531-4C0D-BA36-BA3022A41833}">
  <a:tblStyle styleId="{CE1E4C8C-8531-4C0D-BA36-BA3022A4183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0ADE8AE-0441-4247-844D-EAD60F83D4E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roximaNov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92233f764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b92233f764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92233f764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b92233f764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92233f764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b92233f764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adcd602af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g25adcd602af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91bb91823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b91bb91823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971e05615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b971e0561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92233f764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b92233f764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92233f764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Odyssey : plateforme d’apprentissage de la Wild Code School.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la Wild Code School, nous suivons l'approche « classe inversée »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b92233f764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92233f764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b92233f764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92233f764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b92233f764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92233f764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b92233f76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92233f764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b92233f764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5" Type="http://schemas.openxmlformats.org/officeDocument/2006/relationships/image" Target="../media/image8.png"/><Relationship Id="rId6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6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2933027" y="2977000"/>
            <a:ext cx="107862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7800">
                <a:latin typeface="Montserrat ExtraBold"/>
                <a:ea typeface="Montserrat ExtraBold"/>
                <a:cs typeface="Montserrat ExtraBold"/>
                <a:sym typeface="Montserrat ExtraBold"/>
              </a:rPr>
              <a:t>Les méthodes d’enseignement</a:t>
            </a:r>
            <a:endParaRPr sz="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2982037" y="5850839"/>
            <a:ext cx="90315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en-US" sz="2800">
                <a:solidFill>
                  <a:srgbClr val="15213F"/>
                </a:solidFill>
                <a:latin typeface="Montserrat"/>
                <a:ea typeface="Montserrat"/>
                <a:cs typeface="Montserrat"/>
                <a:sym typeface="Montserrat"/>
              </a:rPr>
              <a:t>Bienvenue à la Wild Code School</a:t>
            </a:r>
            <a:endParaRPr sz="5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5" name="Google Shape;165;p26"/>
          <p:cNvSpPr txBox="1"/>
          <p:nvPr/>
        </p:nvSpPr>
        <p:spPr>
          <a:xfrm>
            <a:off x="946900" y="2610425"/>
            <a:ext cx="7137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Autres activités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66" name="Google Shape;166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graphicFrame>
        <p:nvGraphicFramePr>
          <p:cNvPr id="167" name="Google Shape;167;p26"/>
          <p:cNvGraphicFramePr/>
          <p:nvPr/>
        </p:nvGraphicFramePr>
        <p:xfrm>
          <a:off x="1482450" y="507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{70ADE8AE-0441-4247-844D-EAD60F83D4E0}</a:tableStyleId>
              </a:tblPr>
              <a:tblGrid>
                <a:gridCol w="5046575"/>
                <a:gridCol w="16441375"/>
              </a:tblGrid>
              <a:tr h="132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Small group support</a:t>
                      </a:r>
                      <a:endParaRPr sz="50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ECA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Passer en revue un sujet qui doit être réexpliqué ou développé.</a:t>
                      </a:r>
                      <a:endParaRPr sz="5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</a:tr>
              <a:tr h="138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Retrospective</a:t>
                      </a:r>
                      <a:endParaRPr sz="50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ECA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Prendre</a:t>
                      </a:r>
                      <a:r>
                        <a:rPr lang="en-US" sz="5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du recul par rapport à la semaine et planifiez la semaine suivante.</a:t>
                      </a:r>
                      <a:endParaRPr sz="5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</a:tr>
              <a:tr h="132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Checkpoint</a:t>
                      </a:r>
                      <a:r>
                        <a:rPr lang="en-US" sz="50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50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6ECA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rgbClr val="06041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Faire le point sur ce qui a été appris et ce qui doit encore être développé.</a:t>
                      </a:r>
                      <a:endParaRPr sz="5000">
                        <a:solidFill>
                          <a:srgbClr val="06041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D1D1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p26"/>
          <p:cNvSpPr txBox="1"/>
          <p:nvPr/>
        </p:nvSpPr>
        <p:spPr>
          <a:xfrm>
            <a:off x="1575350" y="11431550"/>
            <a:ext cx="2082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D1D1B"/>
                </a:solidFill>
                <a:latin typeface="Proxima Nova"/>
                <a:ea typeface="Proxima Nova"/>
                <a:cs typeface="Proxima Nova"/>
                <a:sym typeface="Proxima Nova"/>
              </a:rPr>
              <a:t>Toutes ces activités seront présentées plus en détail en temps voulu.</a:t>
            </a:r>
            <a:endParaRPr b="1" sz="5000">
              <a:solidFill>
                <a:srgbClr val="1D1D1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5" name="Google Shape;175;p27"/>
          <p:cNvSpPr txBox="1"/>
          <p:nvPr/>
        </p:nvSpPr>
        <p:spPr>
          <a:xfrm>
            <a:off x="946900" y="2610425"/>
            <a:ext cx="675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formateurs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76" name="Google Shape;176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77" name="Google Shape;177;p27"/>
          <p:cNvSpPr txBox="1"/>
          <p:nvPr/>
        </p:nvSpPr>
        <p:spPr>
          <a:xfrm>
            <a:off x="5140825" y="4330250"/>
            <a:ext cx="18708600" cy="8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Ils ne sont pas des enseignants "gardiens du savoir"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En apprentissage constant et ne savent pas tout, car nous sommes dans un domaine en constante évolution !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Ne sont pas là pour donner les réponses, mais pour guider vers elles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Animent des cours, des ateliers, et supervisent les autres activités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Présent au quotidien pour accompagner les Wilder tout au long de leur progression, lors de moments dédiés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Garants de la qualité des projets réalisés.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82" name="Google Shape;1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4" name="Google Shape;184;p28"/>
          <p:cNvSpPr txBox="1"/>
          <p:nvPr/>
        </p:nvSpPr>
        <p:spPr>
          <a:xfrm>
            <a:off x="946900" y="2610425"/>
            <a:ext cx="6753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 résumé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85" name="Google Shape;185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86" name="Google Shape;186;p28"/>
          <p:cNvSpPr txBox="1"/>
          <p:nvPr/>
        </p:nvSpPr>
        <p:spPr>
          <a:xfrm>
            <a:off x="5140825" y="4330250"/>
            <a:ext cx="18708600" cy="8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Apprentissage individuel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Quêtes, expéditions (odyssée) </a:t>
            </a:r>
            <a:endParaRPr sz="5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Apprentissage en groupe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Projets, revues par les pairs</a:t>
            </a:r>
            <a:endParaRPr sz="5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Apprentissage coaché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roxima Nova"/>
              <a:buChar char="-"/>
            </a:pPr>
            <a:r>
              <a:rPr lang="en-US" sz="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Cours, démonstrations en direct, ateliers</a:t>
            </a:r>
            <a:endParaRPr sz="5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(auto-)évaluation continue des compétences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BEAUCOUP de travail personnel ! Vous êtes acteur de votre réussite ! 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9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3" name="Google Shape;193;p29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en-US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738325" y="6237950"/>
            <a:ext cx="7090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br>
              <a:rPr lang="en-US" sz="5000">
                <a:latin typeface="Proxima Nova"/>
                <a:ea typeface="Proxima Nova"/>
                <a:cs typeface="Proxima Nova"/>
                <a:sym typeface="Proxima Nova"/>
              </a:rPr>
            </a:b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C’est à vous maintenant.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575" y="5315400"/>
            <a:ext cx="6625338" cy="483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5" name="Google Shape;85;p18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Comment comprendre ?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6" name="Google Shape;86;p1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b="0" l="13539" r="9749" t="0"/>
          <a:stretch/>
        </p:blipFill>
        <p:spPr>
          <a:xfrm>
            <a:off x="3033825" y="4545250"/>
            <a:ext cx="4707098" cy="446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70000" y="4577297"/>
            <a:ext cx="4707099" cy="446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6">
            <a:alphaModFix/>
          </a:blip>
          <a:srcRect b="0" l="0" r="29607" t="0"/>
          <a:stretch/>
        </p:blipFill>
        <p:spPr>
          <a:xfrm>
            <a:off x="19306193" y="4545185"/>
            <a:ext cx="4707098" cy="44647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3362375" y="9972600"/>
            <a:ext cx="4050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Explorer  et faire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1359984" y="9972600"/>
            <a:ext cx="4050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Expliquer  et inspirer</a:t>
            </a:r>
            <a:endParaRPr sz="50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9357575" y="9972600"/>
            <a:ext cx="4707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Prendre  du recul et faire des feedbacks</a:t>
            </a:r>
            <a:endParaRPr b="1" sz="50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9" name="Google Shape;99;p19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Une semaine type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00" name="Google Shape;100;p1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graphicFrame>
        <p:nvGraphicFramePr>
          <p:cNvPr id="101" name="Google Shape;101;p19"/>
          <p:cNvGraphicFramePr/>
          <p:nvPr/>
        </p:nvGraphicFramePr>
        <p:xfrm>
          <a:off x="4860150" y="47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{CE1E4C8C-8531-4C0D-BA36-BA3022A41833}</a:tableStyleId>
              </a:tblPr>
              <a:tblGrid>
                <a:gridCol w="1940375"/>
                <a:gridCol w="3233975"/>
                <a:gridCol w="3233975"/>
                <a:gridCol w="3233975"/>
                <a:gridCol w="3233975"/>
                <a:gridCol w="3233975"/>
              </a:tblGrid>
              <a:tr h="58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Lundi</a:t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Mardi</a:t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Mercredi</a:t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Jeudi</a:t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Vendredi</a:t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Matin</a:t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9h - 12h30</a:t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Planification de la semaine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Cours/Atelier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Cours/Atelier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Autonomie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Projet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2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Après-midi</a:t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14h - 17h30</a:t>
                      </a:r>
                      <a:endParaRPr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Quêtes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Démo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Démo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Projet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Veille technologique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Bilan &amp; Retrospective</a:t>
                      </a:r>
                      <a:endParaRPr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8" name="Google Shape;108;p2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Stand-up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09" name="Google Shape;109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10" name="Google Shape;110;p20"/>
          <p:cNvSpPr txBox="1"/>
          <p:nvPr/>
        </p:nvSpPr>
        <p:spPr>
          <a:xfrm>
            <a:off x="11170000" y="2155550"/>
            <a:ext cx="12679500" cy="6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élèves partagent brièvement leur sentiment sur la journée/semaine écoulée et la journée à venir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Comment je vais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Comment était ma journée précédente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Qu'ai-je accompli et qu'ai-je appris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Quelles difficultés ai-je rencontrées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Qu'est-ce que je prévois de faire et d'apprendre aujourd'hui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BUT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Commencer la journée ensemble.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Prendre du recul par rapport à la routine quotidienne.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16239" l="0" r="10209" t="26315"/>
          <a:stretch/>
        </p:blipFill>
        <p:spPr>
          <a:xfrm>
            <a:off x="2548350" y="5191275"/>
            <a:ext cx="5174100" cy="6808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8" name="Google Shape;118;p21"/>
          <p:cNvSpPr txBox="1"/>
          <p:nvPr/>
        </p:nvSpPr>
        <p:spPr>
          <a:xfrm>
            <a:off x="946900" y="2610425"/>
            <a:ext cx="122763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Quêtes, expéditions, et Odyssey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9" name="Google Shape;119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00" y="4129950"/>
            <a:ext cx="23744198" cy="88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7" name="Google Shape;127;p22"/>
          <p:cNvSpPr txBox="1"/>
          <p:nvPr/>
        </p:nvSpPr>
        <p:spPr>
          <a:xfrm>
            <a:off x="946900" y="2610425"/>
            <a:ext cx="5047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quêtes 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⚓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28" name="Google Shape;128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29" name="Google Shape;129;p22"/>
          <p:cNvSpPr txBox="1"/>
          <p:nvPr/>
        </p:nvSpPr>
        <p:spPr>
          <a:xfrm>
            <a:off x="11170000" y="2155550"/>
            <a:ext cx="12679500" cy="109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 formateur est disponible pour accompagner chaque Wilder et pour expliquer les notions et les enjeux afin de faire passer les points de blocage.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Les corrections par les pairs doivent être effectuées avec sérieux, exigence et bienveillance.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950" y="4739700"/>
            <a:ext cx="8677275" cy="74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7" name="Google Shape;137;p23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Cours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38" name="Google Shape;138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39" name="Google Shape;139;p23"/>
          <p:cNvSpPr txBox="1"/>
          <p:nvPr/>
        </p:nvSpPr>
        <p:spPr>
          <a:xfrm>
            <a:off x="10446600" y="2378275"/>
            <a:ext cx="12523800" cy="10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●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Expliquer les concepts fondamentaux et encourager les élèves à les explorer plus en profondeur grâce à un apprentissage et une pratique interactifs.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●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Suivi d'un atelier pour mettre en pratique ce qui a été appris.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BUT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●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Approfondir et formaliser un concept.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●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Donner un aperçu et replacer le concept dans un contexte plus global.</a:t>
            </a:r>
            <a:endParaRPr sz="50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359" y="6064174"/>
            <a:ext cx="7382117" cy="400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7" name="Google Shape;147;p24"/>
          <p:cNvSpPr txBox="1"/>
          <p:nvPr/>
        </p:nvSpPr>
        <p:spPr>
          <a:xfrm>
            <a:off x="946900" y="2610425"/>
            <a:ext cx="5047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Live démo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48" name="Google Shape;148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49" name="Google Shape;149;p24"/>
          <p:cNvSpPr txBox="1"/>
          <p:nvPr/>
        </p:nvSpPr>
        <p:spPr>
          <a:xfrm>
            <a:off x="7650350" y="3221025"/>
            <a:ext cx="12679500" cy="9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Démonstration en direct par un formateur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Processus de construction créative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30min à 1h30 qui peut être du codage, un exercice de tableau blanc, une démo de logiciel, etc.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BUT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Comprendre la méthodologie du raisonnement, de l'expérimentation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Partager les bonnes pratiques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6" name="Google Shape;156;p25"/>
          <p:cNvSpPr txBox="1"/>
          <p:nvPr/>
        </p:nvSpPr>
        <p:spPr>
          <a:xfrm>
            <a:off x="946900" y="2610425"/>
            <a:ext cx="5047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Projet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57" name="Google Shape;157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58" name="Google Shape;158;p25"/>
          <p:cNvSpPr txBox="1"/>
          <p:nvPr/>
        </p:nvSpPr>
        <p:spPr>
          <a:xfrm>
            <a:off x="4604850" y="4394250"/>
            <a:ext cx="19244700" cy="86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La meilleure façon d'apprendre est en faisant et c'est pourquoi les projets sont au centre de notre modèle d'apprentissage !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Vous travaillerez sur 3 projets de complexité et durée différentes.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BUT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Mettre en pratique de nouvelles compétences dans un contexte réel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Apprendre à travailler en équipe agile (méthode scrum)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Devenir un meilleur présentateur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Construire un portefeuille de projets (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portfolio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 à présenter aux futurs employeurs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